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82" r:id="rId2"/>
    <p:sldId id="284" r:id="rId3"/>
    <p:sldId id="285" r:id="rId4"/>
    <p:sldId id="278" r:id="rId5"/>
    <p:sldId id="279" r:id="rId6"/>
    <p:sldId id="280" r:id="rId7"/>
    <p:sldId id="281" r:id="rId8"/>
    <p:sldId id="287" r:id="rId9"/>
    <p:sldId id="289" r:id="rId10"/>
    <p:sldId id="290" r:id="rId11"/>
    <p:sldId id="291" r:id="rId12"/>
    <p:sldId id="292" r:id="rId13"/>
    <p:sldId id="293" r:id="rId14"/>
    <p:sldId id="283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1560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CCBA0F-6A8B-4743-9307-1B64B41E9773}" type="datetimeFigureOut">
              <a:rPr lang="en-US" smtClean="0"/>
              <a:t>10/15/2020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B5784E-37F7-4479-AA3F-3B261D9E1C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8001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268826"/>
            <a:ext cx="1622425" cy="492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230236"/>
            <a:ext cx="1581150" cy="493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268826"/>
            <a:ext cx="1584325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291051"/>
            <a:ext cx="1606550" cy="489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5789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喜氣洋洋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556792"/>
            <a:ext cx="6789034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82170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春暖花開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844824"/>
            <a:ext cx="5355233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39263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滿園春色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628800"/>
            <a:ext cx="6264696" cy="4123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4720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不聲不響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916832"/>
            <a:ext cx="5718175" cy="332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84612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88640"/>
            <a:ext cx="4608512" cy="6367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8164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再和又的分辨</a:t>
            </a:r>
            <a:endParaRPr lang="en-US" dirty="0">
              <a:solidFill>
                <a:srgbClr val="FF0000"/>
              </a:solidFill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331640" y="1582341"/>
            <a:ext cx="63904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再、又都是</a:t>
            </a:r>
            <a:r>
              <a:rPr 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again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的意思。但是它們的用法有不同。一般的規則：</a:t>
            </a:r>
          </a:p>
          <a:p>
            <a:r>
              <a:rPr 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A.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事情還沒發生用「再」。</a:t>
            </a:r>
          </a:p>
          <a:p>
            <a:r>
              <a:rPr 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B.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已經發生了用「又」。</a:t>
            </a:r>
          </a:p>
          <a:p>
            <a:r>
              <a:rPr 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A.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再</a:t>
            </a:r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: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（</a:t>
            </a:r>
            <a:r>
              <a:rPr 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in the future）</a:t>
            </a:r>
          </a:p>
          <a:p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例句：</a:t>
            </a:r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1.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先洗手再吃東西。 （ </a:t>
            </a:r>
            <a:r>
              <a:rPr 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routine） </a:t>
            </a:r>
          </a:p>
          <a:p>
            <a:r>
              <a:rPr 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      2.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我沒聽懂，請你再說一遍。</a:t>
            </a:r>
          </a:p>
          <a:p>
            <a:r>
              <a:rPr 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B.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又</a:t>
            </a:r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: ( </a:t>
            </a:r>
            <a:r>
              <a:rPr 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in the past)</a:t>
            </a:r>
          </a:p>
          <a:p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例句：</a:t>
            </a:r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1.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我沒聽懂，他又說了一遍。  </a:t>
            </a:r>
          </a:p>
          <a:p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      </a:t>
            </a:r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2.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他早上來過</a:t>
            </a:r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,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下午又來。</a:t>
            </a:r>
          </a:p>
          <a:p>
            <a:r>
              <a:rPr 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C.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錯誤用法：</a:t>
            </a:r>
          </a:p>
          <a:p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1.</a:t>
            </a:r>
            <a:r>
              <a:rPr lang="zh-TW" altLang="en-US" sz="2400" dirty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〤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他昨天遲到，今天再遲到了。（又）</a:t>
            </a:r>
          </a:p>
          <a:p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2.</a:t>
            </a:r>
            <a:r>
              <a:rPr lang="zh-TW" altLang="en-US" sz="2400" dirty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〤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我想明年又去北京。（再）</a:t>
            </a:r>
          </a:p>
        </p:txBody>
      </p:sp>
    </p:spTree>
    <p:extLst>
      <p:ext uri="{BB962C8B-B14F-4D97-AF65-F5344CB8AC3E}">
        <p14:creationId xmlns:p14="http://schemas.microsoft.com/office/powerpoint/2010/main" val="2039464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19672" y="260648"/>
            <a:ext cx="6264696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400" dirty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越＿ 越＿ ，＿ 越來越＿ </a:t>
            </a:r>
          </a:p>
          <a:p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都是用來表示 </a:t>
            </a:r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more; increasingly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的</a:t>
            </a:r>
          </a:p>
          <a:p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意思。一般的規則，第一個越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的後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面是單字動詞，第二個越後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面的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詞語，是前面動詞的結果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。</a:t>
            </a:r>
            <a:endParaRPr lang="en-US" altLang="zh-TW" sz="2400" dirty="0" smtClean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  <a:p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A.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越</a:t>
            </a:r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action verb 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越＿＿</a:t>
            </a:r>
          </a:p>
          <a:p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例句：</a:t>
            </a:r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1.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雨越下越大。</a:t>
            </a:r>
          </a:p>
          <a:p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      </a:t>
            </a:r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2.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大家越讀越有趣。</a:t>
            </a:r>
          </a:p>
          <a:p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      </a:t>
            </a:r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3.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他越吃越胖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。</a:t>
            </a:r>
            <a:endParaRPr lang="en-US" altLang="zh-TW" sz="2400" dirty="0" smtClean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  <a:p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後面不能分補語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。</a:t>
            </a:r>
          </a:p>
          <a:p>
            <a:r>
              <a:rPr lang="zh-TW" altLang="en-US" sz="2400" dirty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〤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他越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吃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越胖了三磅。</a:t>
            </a:r>
            <a:endParaRPr lang="zh-TW" altLang="en-US" sz="24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  <a:p>
            <a:endParaRPr lang="en-US" altLang="zh-TW" sz="2400" dirty="0" smtClean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  <a:p>
            <a:r>
              <a:rPr lang="en-US" altLang="zh-TW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B</a:t>
            </a:r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. V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越來越＿＿ </a:t>
            </a:r>
          </a:p>
          <a:p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例句：</a:t>
            </a:r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1.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小美越來越漂亮。</a:t>
            </a:r>
          </a:p>
          <a:p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      </a:t>
            </a:r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2.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汽油越來越貴。</a:t>
            </a:r>
          </a:p>
          <a:p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      </a:t>
            </a:r>
            <a:r>
              <a:rPr lang="zh-TW" altLang="en-US" sz="24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〤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他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越來越長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胖。（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胖）</a:t>
            </a:r>
          </a:p>
          <a:p>
            <a:endParaRPr lang="zh-TW" altLang="en-US" sz="24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567656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-182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S/topic +</a:t>
            </a:r>
            <a:r>
              <a:rPr lang="zh-TW" altLang="en-US" sz="4900" b="1" dirty="0" smtClean="0">
                <a:solidFill>
                  <a:srgbClr val="C00000"/>
                </a:solidFill>
              </a:rPr>
              <a:t>越</a:t>
            </a:r>
            <a:r>
              <a:rPr lang="en-US" altLang="zh-TW" dirty="0" smtClean="0"/>
              <a:t>+action verb/adj.+</a:t>
            </a:r>
            <a:r>
              <a:rPr lang="zh-TW" altLang="en-US" sz="4900" b="1" dirty="0" smtClean="0">
                <a:solidFill>
                  <a:srgbClr val="C00000"/>
                </a:solidFill>
              </a:rPr>
              <a:t>越</a:t>
            </a:r>
            <a:r>
              <a:rPr lang="en-US" altLang="zh-TW" dirty="0" smtClean="0"/>
              <a:t>+adj.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29208" y="1024137"/>
            <a:ext cx="7931224" cy="964703"/>
          </a:xfrm>
        </p:spPr>
        <p:txBody>
          <a:bodyPr/>
          <a:lstStyle/>
          <a:p>
            <a:r>
              <a:rPr lang="zh-TW" altLang="en-US" dirty="0" smtClean="0"/>
              <a:t>我妹妹</a:t>
            </a:r>
            <a:r>
              <a:rPr lang="zh-TW" altLang="en-US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越</a:t>
            </a:r>
            <a:r>
              <a:rPr lang="zh-TW" altLang="en-US" dirty="0" smtClean="0">
                <a:latin typeface="王漢宗中明體破音一" pitchFamily="82" charset="-120"/>
                <a:ea typeface="王漢宗中明體破音一" pitchFamily="82" charset="-120"/>
              </a:rPr>
              <a:t>長</a:t>
            </a:r>
            <a:r>
              <a:rPr lang="zh-TW" altLang="en-US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越</a:t>
            </a:r>
            <a:r>
              <a:rPr lang="zh-TW" altLang="en-US" dirty="0" smtClean="0"/>
              <a:t>漂亮。</a:t>
            </a:r>
            <a:endParaRPr lang="en-US" dirty="0"/>
          </a:p>
        </p:txBody>
      </p:sp>
      <p:sp>
        <p:nvSpPr>
          <p:cNvPr id="6" name="內容版面配置區 2"/>
          <p:cNvSpPr txBox="1">
            <a:spLocks/>
          </p:cNvSpPr>
          <p:nvPr/>
        </p:nvSpPr>
        <p:spPr>
          <a:xfrm>
            <a:off x="467544" y="1988840"/>
            <a:ext cx="7931224" cy="9647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TW" altLang="en-US" sz="320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+mn-lt"/>
                <a:ea typeface="+mn-ea"/>
                <a:cs typeface="+mn-cs"/>
              </a:rPr>
              <a:t>這件事我</a:t>
            </a:r>
            <a:r>
              <a:rPr kumimoji="0" lang="zh-TW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越</a:t>
            </a:r>
            <a:r>
              <a:rPr kumimoji="0" lang="zh-TW" altLang="en-US" sz="320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+mn-lt"/>
                <a:ea typeface="+mn-ea"/>
                <a:cs typeface="+mn-cs"/>
              </a:rPr>
              <a:t>想</a:t>
            </a:r>
            <a:r>
              <a:rPr kumimoji="0" lang="zh-TW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越</a:t>
            </a:r>
            <a:r>
              <a:rPr kumimoji="0" lang="zh-TW" altLang="en-US" sz="320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+mn-lt"/>
                <a:ea typeface="+mn-ea"/>
                <a:cs typeface="+mn-cs"/>
              </a:rPr>
              <a:t>生氣</a:t>
            </a: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內容版面配置區 2"/>
          <p:cNvSpPr txBox="1">
            <a:spLocks/>
          </p:cNvSpPr>
          <p:nvPr/>
        </p:nvSpPr>
        <p:spPr>
          <a:xfrm>
            <a:off x="467544" y="2996952"/>
            <a:ext cx="7931224" cy="9647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TW" altLang="en-US" sz="320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+mn-lt"/>
                <a:ea typeface="+mn-ea"/>
                <a:cs typeface="+mn-cs"/>
              </a:rPr>
              <a:t>媽媽做的菜我</a:t>
            </a:r>
            <a:r>
              <a:rPr kumimoji="0" lang="zh-TW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越</a:t>
            </a:r>
            <a:r>
              <a:rPr kumimoji="0" lang="zh-TW" altLang="en-US" sz="320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+mn-lt"/>
                <a:ea typeface="+mn-ea"/>
                <a:cs typeface="+mn-cs"/>
              </a:rPr>
              <a:t>吃</a:t>
            </a:r>
            <a:r>
              <a:rPr kumimoji="0" lang="zh-TW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越</a:t>
            </a:r>
            <a:r>
              <a:rPr kumimoji="0" lang="zh-TW" altLang="en-US" sz="320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+mn-lt"/>
                <a:ea typeface="+mn-ea"/>
                <a:cs typeface="+mn-cs"/>
              </a:rPr>
              <a:t>有味道</a:t>
            </a: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內容版面配置區 2"/>
          <p:cNvSpPr txBox="1">
            <a:spLocks/>
          </p:cNvSpPr>
          <p:nvPr/>
        </p:nvSpPr>
        <p:spPr>
          <a:xfrm>
            <a:off x="529208" y="4077072"/>
            <a:ext cx="7931224" cy="9647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TW" altLang="en-US" sz="320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+mn-lt"/>
                <a:ea typeface="+mn-ea"/>
                <a:cs typeface="+mn-cs"/>
              </a:rPr>
              <a:t>中文我</a:t>
            </a:r>
            <a:r>
              <a:rPr kumimoji="0" lang="zh-TW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越</a:t>
            </a:r>
            <a:r>
              <a:rPr kumimoji="0" lang="zh-TW" altLang="en-US" sz="320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+mn-lt"/>
                <a:ea typeface="+mn-ea"/>
                <a:cs typeface="+mn-cs"/>
              </a:rPr>
              <a:t>學</a:t>
            </a:r>
            <a:r>
              <a:rPr kumimoji="0" lang="zh-TW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越</a:t>
            </a:r>
            <a:r>
              <a:rPr kumimoji="0" lang="zh-TW" altLang="en-US" sz="320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+mn-lt"/>
                <a:ea typeface="+mn-ea"/>
                <a:cs typeface="+mn-cs"/>
              </a:rPr>
              <a:t>好</a:t>
            </a: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內容版面配置區 2"/>
          <p:cNvSpPr txBox="1">
            <a:spLocks/>
          </p:cNvSpPr>
          <p:nvPr/>
        </p:nvSpPr>
        <p:spPr>
          <a:xfrm>
            <a:off x="539552" y="4984577"/>
            <a:ext cx="7931224" cy="9647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TW" altLang="en-US" sz="320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+mn-lt"/>
                <a:ea typeface="+mn-ea"/>
                <a:cs typeface="+mn-cs"/>
              </a:rPr>
              <a:t>人</a:t>
            </a:r>
            <a:r>
              <a:rPr kumimoji="0" lang="zh-TW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越</a:t>
            </a:r>
            <a:r>
              <a:rPr kumimoji="0" lang="zh-TW" altLang="en-US" sz="320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+mn-lt"/>
                <a:ea typeface="+mn-ea"/>
                <a:cs typeface="+mn-cs"/>
              </a:rPr>
              <a:t>多</a:t>
            </a:r>
            <a:r>
              <a:rPr kumimoji="0" lang="zh-TW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越</a:t>
            </a:r>
            <a:r>
              <a:rPr kumimoji="0" lang="zh-TW" altLang="en-US" sz="320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+mn-lt"/>
                <a:ea typeface="+mn-ea"/>
                <a:cs typeface="+mn-cs"/>
              </a:rPr>
              <a:t>亂</a:t>
            </a: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內容版面配置區 2"/>
          <p:cNvSpPr txBox="1">
            <a:spLocks/>
          </p:cNvSpPr>
          <p:nvPr/>
        </p:nvSpPr>
        <p:spPr>
          <a:xfrm>
            <a:off x="611560" y="5848673"/>
            <a:ext cx="7931224" cy="9647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TW" altLang="en-US" sz="320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+mn-lt"/>
                <a:ea typeface="+mn-ea"/>
                <a:cs typeface="+mn-cs"/>
              </a:rPr>
              <a:t>飲料</a:t>
            </a:r>
            <a:r>
              <a:rPr kumimoji="0" lang="zh-TW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越</a:t>
            </a:r>
            <a:r>
              <a:rPr kumimoji="0" lang="zh-TW" altLang="en-US" sz="320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+mn-lt"/>
                <a:ea typeface="+mn-ea"/>
                <a:cs typeface="+mn-cs"/>
              </a:rPr>
              <a:t>甜</a:t>
            </a:r>
            <a:r>
              <a:rPr kumimoji="0" lang="zh-TW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越</a:t>
            </a:r>
            <a:r>
              <a:rPr kumimoji="0" lang="zh-TW" altLang="en-US" sz="320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+mn-lt"/>
                <a:ea typeface="+mn-ea"/>
                <a:cs typeface="+mn-cs"/>
              </a:rPr>
              <a:t>不健康</a:t>
            </a: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7" grpId="0"/>
      <p:bldP spid="8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內容版面配置區 2"/>
          <p:cNvSpPr txBox="1">
            <a:spLocks noGrp="1"/>
          </p:cNvSpPr>
          <p:nvPr>
            <p:ph idx="1"/>
          </p:nvPr>
        </p:nvSpPr>
        <p:spPr>
          <a:xfrm>
            <a:off x="827584" y="1096144"/>
            <a:ext cx="4114800" cy="9647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TW" altLang="en-US" sz="320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+mn-lt"/>
                <a:ea typeface="+mn-ea"/>
                <a:cs typeface="+mn-cs"/>
              </a:rPr>
              <a:t>雨</a:t>
            </a:r>
            <a:r>
              <a:rPr kumimoji="0" lang="zh-TW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越</a:t>
            </a:r>
            <a:r>
              <a:rPr kumimoji="0" lang="zh-TW" altLang="en-US" sz="320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+mn-lt"/>
                <a:ea typeface="+mn-ea"/>
                <a:cs typeface="+mn-cs"/>
              </a:rPr>
              <a:t>下</a:t>
            </a:r>
            <a:r>
              <a:rPr kumimoji="0" lang="zh-TW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越</a:t>
            </a:r>
            <a:r>
              <a:rPr kumimoji="0" lang="zh-TW" altLang="en-US" sz="320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+mn-lt"/>
                <a:ea typeface="+mn-ea"/>
                <a:cs typeface="+mn-cs"/>
              </a:rPr>
              <a:t>很大</a:t>
            </a: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內容版面配置區 2"/>
          <p:cNvSpPr txBox="1">
            <a:spLocks/>
          </p:cNvSpPr>
          <p:nvPr/>
        </p:nvSpPr>
        <p:spPr>
          <a:xfrm>
            <a:off x="827584" y="2104257"/>
            <a:ext cx="7920880" cy="11807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kumimoji="0" lang="zh-TW" altLang="en-US" sz="320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+mn-lt"/>
                <a:ea typeface="+mn-ea"/>
                <a:cs typeface="+mn-cs"/>
              </a:rPr>
              <a:t>雨</a:t>
            </a:r>
            <a:r>
              <a:rPr kumimoji="0" lang="zh-TW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越</a:t>
            </a:r>
            <a:r>
              <a:rPr kumimoji="0" lang="zh-TW" altLang="en-US" sz="320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+mn-lt"/>
                <a:ea typeface="+mn-ea"/>
                <a:cs typeface="+mn-cs"/>
              </a:rPr>
              <a:t>下</a:t>
            </a:r>
            <a:r>
              <a:rPr kumimoji="0" lang="zh-TW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越</a:t>
            </a:r>
            <a:r>
              <a:rPr kumimoji="0" lang="zh-TW" altLang="en-US" sz="3200" b="1" i="0" u="none" strike="sng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很</a:t>
            </a:r>
            <a:r>
              <a:rPr kumimoji="0" lang="zh-TW" altLang="en-US" sz="320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+mn-lt"/>
                <a:ea typeface="+mn-ea"/>
                <a:cs typeface="+mn-cs"/>
              </a:rPr>
              <a:t>大</a:t>
            </a: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r>
              <a:rPr lang="en-US" altLang="zh-TW" sz="2800" dirty="0" smtClean="0">
                <a:latin typeface="+mj-ea"/>
              </a:rPr>
              <a:t>(</a:t>
            </a:r>
            <a:r>
              <a:rPr lang="zh-TW" altLang="en-US" sz="2800" dirty="0" smtClean="0">
                <a:latin typeface="+mj-ea"/>
              </a:rPr>
              <a:t>不能用表示程度的副詞。</a:t>
            </a:r>
            <a:r>
              <a:rPr lang="en-US" altLang="zh-TW" sz="2800" dirty="0" smtClean="0">
                <a:latin typeface="+mj-ea"/>
              </a:rPr>
              <a:t>)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內容版面配置區 2"/>
          <p:cNvSpPr txBox="1">
            <a:spLocks/>
          </p:cNvSpPr>
          <p:nvPr/>
        </p:nvSpPr>
        <p:spPr>
          <a:xfrm>
            <a:off x="35496" y="1096145"/>
            <a:ext cx="1071736" cy="9647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TW" sz="6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X</a:t>
            </a:r>
            <a:endParaRPr kumimoji="0" lang="en-US" sz="6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內容版面配置區 2"/>
          <p:cNvSpPr txBox="1">
            <a:spLocks/>
          </p:cNvSpPr>
          <p:nvPr/>
        </p:nvSpPr>
        <p:spPr>
          <a:xfrm>
            <a:off x="1043608" y="3256385"/>
            <a:ext cx="3168352" cy="9647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TW" altLang="en-US" sz="3200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他</a:t>
            </a:r>
            <a:r>
              <a:rPr kumimoji="0" lang="zh-TW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越</a:t>
            </a:r>
            <a:r>
              <a:rPr kumimoji="0" lang="zh-TW" altLang="en-US" sz="320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+mn-lt"/>
                <a:ea typeface="+mn-ea"/>
                <a:cs typeface="+mn-cs"/>
              </a:rPr>
              <a:t>胖</a:t>
            </a:r>
            <a:r>
              <a:rPr kumimoji="0" lang="zh-TW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越</a:t>
            </a:r>
            <a:r>
              <a:rPr kumimoji="0" lang="zh-TW" altLang="en-US" sz="3200" i="0" u="none" kern="1200" cap="none" spc="0" normalizeH="0" baseline="0" noProof="0" dirty="0" smtClean="0">
                <a:ln>
                  <a:noFill/>
                </a:ln>
                <a:uLnTx/>
                <a:uFillTx/>
                <a:latin typeface="+mn-lt"/>
                <a:ea typeface="+mn-ea"/>
                <a:cs typeface="+mn-cs"/>
              </a:rPr>
              <a:t>吃</a:t>
            </a: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內容版面配置區 2"/>
          <p:cNvSpPr txBox="1">
            <a:spLocks/>
          </p:cNvSpPr>
          <p:nvPr/>
        </p:nvSpPr>
        <p:spPr>
          <a:xfrm>
            <a:off x="35496" y="3040361"/>
            <a:ext cx="1071736" cy="9647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TW" sz="6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X</a:t>
            </a:r>
            <a:endParaRPr kumimoji="0" lang="en-US" sz="6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內容版面配置區 2"/>
          <p:cNvSpPr txBox="1">
            <a:spLocks/>
          </p:cNvSpPr>
          <p:nvPr/>
        </p:nvSpPr>
        <p:spPr>
          <a:xfrm>
            <a:off x="5364088" y="3328393"/>
            <a:ext cx="3168352" cy="9647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TW" altLang="en-US" sz="3200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他</a:t>
            </a:r>
            <a:r>
              <a:rPr kumimoji="0" lang="zh-TW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越</a:t>
            </a:r>
            <a:r>
              <a:rPr kumimoji="0" lang="zh-TW" altLang="en-US" sz="320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+mn-lt"/>
                <a:ea typeface="+mn-ea"/>
                <a:cs typeface="+mn-cs"/>
              </a:rPr>
              <a:t>吃</a:t>
            </a:r>
            <a:r>
              <a:rPr kumimoji="0" lang="zh-TW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越</a:t>
            </a:r>
            <a:r>
              <a:rPr kumimoji="0" lang="zh-TW" altLang="en-US" sz="320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+mn-lt"/>
                <a:ea typeface="+mn-ea"/>
                <a:cs typeface="+mn-cs"/>
              </a:rPr>
              <a:t>胖</a:t>
            </a: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內容版面配置區 2"/>
          <p:cNvSpPr txBox="1">
            <a:spLocks/>
          </p:cNvSpPr>
          <p:nvPr/>
        </p:nvSpPr>
        <p:spPr>
          <a:xfrm>
            <a:off x="1043608" y="4552529"/>
            <a:ext cx="5184576" cy="9647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TW" altLang="en-US" sz="3200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他</a:t>
            </a:r>
            <a:r>
              <a:rPr kumimoji="0" lang="zh-TW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越</a:t>
            </a:r>
            <a:r>
              <a:rPr kumimoji="0" lang="zh-TW" altLang="en-US" sz="320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+mn-lt"/>
                <a:ea typeface="+mn-ea"/>
                <a:cs typeface="+mn-cs"/>
              </a:rPr>
              <a:t>吃</a:t>
            </a:r>
            <a:r>
              <a:rPr kumimoji="0" lang="zh-TW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越</a:t>
            </a:r>
            <a:r>
              <a:rPr kumimoji="0" lang="zh-TW" altLang="en-US" sz="320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+mj-ea"/>
                <a:ea typeface="+mj-ea"/>
                <a:cs typeface="+mn-cs"/>
              </a:rPr>
              <a:t>胖了</a:t>
            </a:r>
            <a:r>
              <a:rPr kumimoji="0" lang="en-US" altLang="zh-TW" sz="320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+mj-ea"/>
                <a:ea typeface="+mj-ea"/>
                <a:cs typeface="+mn-cs"/>
              </a:rPr>
              <a:t>3</a:t>
            </a:r>
            <a:r>
              <a:rPr kumimoji="0" lang="zh-TW" altLang="en-US" sz="320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+mj-ea"/>
                <a:ea typeface="+mj-ea"/>
                <a:cs typeface="+mn-cs"/>
              </a:rPr>
              <a:t>磅</a:t>
            </a: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內容版面配置區 2"/>
          <p:cNvSpPr txBox="1">
            <a:spLocks/>
          </p:cNvSpPr>
          <p:nvPr/>
        </p:nvSpPr>
        <p:spPr>
          <a:xfrm>
            <a:off x="107504" y="4480521"/>
            <a:ext cx="1071736" cy="9647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TW" sz="6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X</a:t>
            </a:r>
            <a:endParaRPr kumimoji="0" lang="en-US" sz="6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內容版面配置區 2"/>
          <p:cNvSpPr txBox="1">
            <a:spLocks/>
          </p:cNvSpPr>
          <p:nvPr/>
        </p:nvSpPr>
        <p:spPr>
          <a:xfrm>
            <a:off x="1115616" y="5704656"/>
            <a:ext cx="7643192" cy="1036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他</a:t>
            </a:r>
            <a:r>
              <a:rPr kumimoji="0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越</a:t>
            </a: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吃</a:t>
            </a:r>
            <a:r>
              <a:rPr kumimoji="0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越</a:t>
            </a: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n-ea"/>
                <a:cs typeface="+mn-cs"/>
              </a:rPr>
              <a:t>胖</a:t>
            </a:r>
            <a:r>
              <a:rPr kumimoji="0" lang="zh-TW" altLang="en-US" sz="3200" b="1" i="0" u="none" strike="sng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n-ea"/>
                <a:cs typeface="+mn-cs"/>
              </a:rPr>
              <a:t>了</a:t>
            </a:r>
            <a:r>
              <a:rPr kumimoji="0" lang="en-US" altLang="zh-TW" sz="3200" b="1" i="0" u="none" strike="sng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n-ea"/>
                <a:cs typeface="+mn-cs"/>
              </a:rPr>
              <a:t>3</a:t>
            </a:r>
            <a:r>
              <a:rPr kumimoji="0" lang="zh-TW" altLang="en-US" sz="3200" b="1" i="0" u="none" strike="sng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n-ea"/>
                <a:cs typeface="+mn-cs"/>
              </a:rPr>
              <a:t>磅</a:t>
            </a: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n-ea"/>
                <a:cs typeface="+mn-cs"/>
              </a:rPr>
              <a:t>。</a:t>
            </a:r>
            <a:r>
              <a:rPr kumimoji="0" lang="en-US" altLang="zh-TW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n-ea"/>
                <a:cs typeface="+mn-cs"/>
              </a:rPr>
              <a:t>(</a:t>
            </a:r>
            <a:r>
              <a:rPr lang="zh-TW" altLang="en-US" sz="3200" dirty="0" smtClean="0">
                <a:latin typeface="+mj-ea"/>
              </a:rPr>
              <a:t>不可以有補語。</a:t>
            </a:r>
            <a:r>
              <a:rPr kumimoji="0" lang="en-US" altLang="zh-TW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n-ea"/>
                <a:cs typeface="+mn-cs"/>
              </a:rPr>
              <a:t>)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標題 1"/>
          <p:cNvSpPr>
            <a:spLocks noGrp="1"/>
          </p:cNvSpPr>
          <p:nvPr>
            <p:ph type="title"/>
          </p:nvPr>
        </p:nvSpPr>
        <p:spPr>
          <a:xfrm>
            <a:off x="457200" y="-182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S/topic +</a:t>
            </a:r>
            <a:r>
              <a:rPr lang="zh-TW" altLang="en-US" sz="4900" b="1" dirty="0" smtClean="0">
                <a:solidFill>
                  <a:srgbClr val="C00000"/>
                </a:solidFill>
              </a:rPr>
              <a:t>越</a:t>
            </a:r>
            <a:r>
              <a:rPr lang="en-US" altLang="zh-TW" dirty="0" smtClean="0"/>
              <a:t>+action verb/adj.+</a:t>
            </a:r>
            <a:r>
              <a:rPr lang="zh-TW" altLang="en-US" sz="4900" b="1" dirty="0" smtClean="0">
                <a:solidFill>
                  <a:srgbClr val="C00000"/>
                </a:solidFill>
              </a:rPr>
              <a:t>越</a:t>
            </a:r>
            <a:r>
              <a:rPr lang="en-US" altLang="zh-TW" dirty="0" smtClean="0"/>
              <a:t>+adj.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  <p:bldP spid="6" grpId="0"/>
      <p:bldP spid="7" grpId="0"/>
      <p:bldP spid="8" grpId="0"/>
      <p:bldP spid="9" grpId="0"/>
      <p:bldP spid="10" grpId="0"/>
      <p:bldP spid="12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S+</a:t>
            </a:r>
            <a:r>
              <a:rPr lang="zh-TW" altLang="en-US" b="1" dirty="0" smtClean="0">
                <a:solidFill>
                  <a:srgbClr val="C00000"/>
                </a:solidFill>
              </a:rPr>
              <a:t>越來越</a:t>
            </a:r>
            <a:r>
              <a:rPr lang="en-US" altLang="zh-TW" dirty="0" smtClean="0"/>
              <a:t>+adj. /</a:t>
            </a:r>
            <a:r>
              <a:rPr lang="en-US" altLang="zh-TW" dirty="0" err="1" smtClean="0"/>
              <a:t>stative</a:t>
            </a:r>
            <a:r>
              <a:rPr lang="en-US" altLang="zh-TW" dirty="0" smtClean="0"/>
              <a:t> verb</a:t>
            </a:r>
            <a:endParaRPr lang="en-US" dirty="0"/>
          </a:p>
        </p:txBody>
      </p:sp>
      <p:sp>
        <p:nvSpPr>
          <p:cNvPr id="6" name="內容版面配置區 5"/>
          <p:cNvSpPr>
            <a:spLocks noGrp="1"/>
          </p:cNvSpPr>
          <p:nvPr>
            <p:ph idx="1"/>
          </p:nvPr>
        </p:nvSpPr>
        <p:spPr>
          <a:xfrm>
            <a:off x="179512" y="1340769"/>
            <a:ext cx="5256584" cy="936104"/>
          </a:xfrm>
        </p:spPr>
        <p:txBody>
          <a:bodyPr/>
          <a:lstStyle/>
          <a:p>
            <a:r>
              <a:rPr lang="zh-TW" altLang="en-US" dirty="0" smtClean="0"/>
              <a:t>他</a:t>
            </a:r>
            <a:r>
              <a:rPr lang="zh-TW" altLang="en-US" sz="44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越來越</a:t>
            </a:r>
            <a:r>
              <a:rPr lang="zh-TW" altLang="en-US" dirty="0" smtClean="0"/>
              <a:t>帥了。</a:t>
            </a:r>
            <a:endParaRPr lang="en-US" altLang="zh-TW" dirty="0" smtClean="0"/>
          </a:p>
          <a:p>
            <a:endParaRPr lang="en-US" dirty="0"/>
          </a:p>
        </p:txBody>
      </p:sp>
      <p:sp>
        <p:nvSpPr>
          <p:cNvPr id="7" name="內容版面配置區 5"/>
          <p:cNvSpPr txBox="1">
            <a:spLocks/>
          </p:cNvSpPr>
          <p:nvPr/>
        </p:nvSpPr>
        <p:spPr>
          <a:xfrm>
            <a:off x="251520" y="2276872"/>
            <a:ext cx="5256584" cy="936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TW" altLang="en-US" sz="3200" i="0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+mn-lt"/>
                <a:ea typeface="+mn-ea"/>
                <a:cs typeface="+mn-cs"/>
              </a:rPr>
              <a:t>風</a:t>
            </a:r>
            <a:r>
              <a:rPr kumimoji="0" lang="zh-TW" altLang="en-US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越來越</a:t>
            </a:r>
            <a:r>
              <a:rPr kumimoji="0" lang="zh-TW" altLang="en-US" sz="3200" i="0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+mn-lt"/>
                <a:ea typeface="+mn-ea"/>
                <a:cs typeface="+mn-cs"/>
              </a:rPr>
              <a:t>大</a:t>
            </a: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en-US" altLang="zh-TW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內容版面配置區 5"/>
          <p:cNvSpPr txBox="1">
            <a:spLocks/>
          </p:cNvSpPr>
          <p:nvPr/>
        </p:nvSpPr>
        <p:spPr>
          <a:xfrm>
            <a:off x="251520" y="3140968"/>
            <a:ext cx="5256584" cy="936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TW" altLang="en-US" sz="3200" i="0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+mn-lt"/>
                <a:ea typeface="+mn-ea"/>
                <a:cs typeface="+mn-cs"/>
              </a:rPr>
              <a:t>哥哥</a:t>
            </a:r>
            <a:r>
              <a:rPr kumimoji="0" lang="zh-TW" altLang="en-US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越來越</a:t>
            </a:r>
            <a:r>
              <a:rPr kumimoji="0" lang="zh-TW" altLang="en-US" sz="3600" b="1" i="0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+mn-lt"/>
                <a:ea typeface="+mn-ea"/>
                <a:cs typeface="+mn-cs"/>
              </a:rPr>
              <a:t>愛</a:t>
            </a:r>
            <a:r>
              <a:rPr kumimoji="0" lang="zh-TW" altLang="en-US" sz="3600" i="0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+mn-lt"/>
                <a:ea typeface="+mn-ea"/>
                <a:cs typeface="+mn-cs"/>
              </a:rPr>
              <a:t>唱歌</a:t>
            </a: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en-US" altLang="zh-TW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內容版面配置區 5"/>
          <p:cNvSpPr txBox="1">
            <a:spLocks/>
          </p:cNvSpPr>
          <p:nvPr/>
        </p:nvSpPr>
        <p:spPr>
          <a:xfrm>
            <a:off x="251520" y="4077072"/>
            <a:ext cx="8892480" cy="936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TW" altLang="en-US" sz="3200" dirty="0" smtClean="0"/>
              <a:t>到了台灣後，他</a:t>
            </a:r>
            <a:r>
              <a:rPr kumimoji="0" lang="zh-TW" altLang="en-US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越來越</a:t>
            </a:r>
            <a:r>
              <a:rPr kumimoji="0" lang="zh-TW" altLang="en-US" sz="3200" b="1" i="0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+mn-lt"/>
                <a:ea typeface="+mn-ea"/>
                <a:cs typeface="+mn-cs"/>
              </a:rPr>
              <a:t>喜歡</a:t>
            </a:r>
            <a:r>
              <a:rPr kumimoji="0" lang="zh-TW" altLang="en-US" sz="3200" i="0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+mn-lt"/>
                <a:ea typeface="+mn-ea"/>
                <a:cs typeface="+mn-cs"/>
              </a:rPr>
              <a:t>這裏的夜市小吃</a:t>
            </a: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en-US" altLang="zh-TW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內容版面配置區 5"/>
          <p:cNvSpPr txBox="1">
            <a:spLocks/>
          </p:cNvSpPr>
          <p:nvPr/>
        </p:nvSpPr>
        <p:spPr>
          <a:xfrm>
            <a:off x="251520" y="5157192"/>
            <a:ext cx="8892480" cy="936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kumimoji="0" lang="zh-TW" altLang="en-US" sz="3200" i="0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+mn-lt"/>
                <a:ea typeface="+mn-ea"/>
                <a:cs typeface="+mn-cs"/>
              </a:rPr>
              <a:t>大家</a:t>
            </a:r>
            <a:r>
              <a:rPr kumimoji="0" lang="zh-TW" altLang="en-US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越來越</a:t>
            </a:r>
            <a:r>
              <a:rPr kumimoji="0" lang="zh-TW" altLang="en-US" sz="3200" b="1" i="0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+mn-lt"/>
                <a:ea typeface="+mn-ea"/>
                <a:cs typeface="+mn-cs"/>
              </a:rPr>
              <a:t>關心</a:t>
            </a:r>
            <a:r>
              <a:rPr kumimoji="0" lang="zh-TW" altLang="en-US" sz="3200" i="0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+mn-lt"/>
                <a:ea typeface="+mn-ea"/>
                <a:cs typeface="+mn-cs"/>
              </a:rPr>
              <a:t>這群無家可</a:t>
            </a:r>
            <a:r>
              <a:rPr kumimoji="0" lang="zh-TW" altLang="en-US" sz="3200" b="1" i="0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王漢宗中明體注音" pitchFamily="82" charset="-120"/>
                <a:ea typeface="王漢宗中明體注音" pitchFamily="82" charset="-120"/>
              </a:rPr>
              <a:t>歸</a:t>
            </a:r>
            <a:r>
              <a:rPr kumimoji="0" lang="zh-TW" altLang="en-US" sz="3200" i="0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+mn-lt"/>
                <a:ea typeface="+mn-ea"/>
                <a:cs typeface="+mn-cs"/>
              </a:rPr>
              <a:t>的孩子</a:t>
            </a:r>
            <a:r>
              <a:rPr kumimoji="0" lang="zh-TW" altLang="en-US" sz="32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en-US" altLang="zh-TW" sz="320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27584" y="1493912"/>
            <a:ext cx="8316416" cy="1143000"/>
          </a:xfrm>
        </p:spPr>
        <p:txBody>
          <a:bodyPr>
            <a:normAutofit fontScale="90000"/>
          </a:bodyPr>
          <a:lstStyle/>
          <a:p>
            <a:pPr algn="l"/>
            <a:r>
              <a:rPr lang="zh-TW" altLang="en-US" dirty="0" smtClean="0"/>
              <a:t>姐姐都不</a:t>
            </a:r>
            <a:r>
              <a:rPr lang="zh-TW" altLang="en-US" dirty="0" smtClean="0">
                <a:latin typeface="新細明體" panose="02020500000000000000" pitchFamily="18" charset="-120"/>
                <a:ea typeface="新細明體" panose="02020500000000000000" pitchFamily="18" charset="-120"/>
              </a:rPr>
              <a:t>擦乳液</a:t>
            </a:r>
            <a:r>
              <a:rPr lang="zh-TW" altLang="en-US" dirty="0" smtClean="0"/>
              <a:t>，</a:t>
            </a:r>
            <a:r>
              <a:rPr lang="zh-TW" altLang="en-US" dirty="0" smtClean="0"/>
              <a:t>所以皮膚</a:t>
            </a:r>
            <a:r>
              <a:rPr lang="zh-TW" altLang="en-US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越來越</a:t>
            </a:r>
            <a:r>
              <a:rPr lang="zh-TW" altLang="en-US" dirty="0" smtClean="0"/>
              <a:t>變乾。</a:t>
            </a:r>
            <a:endParaRPr lang="en-US" dirty="0"/>
          </a:p>
        </p:txBody>
      </p:sp>
      <p:sp>
        <p:nvSpPr>
          <p:cNvPr id="4" name="內容版面配置區 2"/>
          <p:cNvSpPr txBox="1">
            <a:spLocks/>
          </p:cNvSpPr>
          <p:nvPr/>
        </p:nvSpPr>
        <p:spPr>
          <a:xfrm>
            <a:off x="35496" y="1340768"/>
            <a:ext cx="1071736" cy="9647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TW" sz="6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X</a:t>
            </a:r>
            <a:endParaRPr kumimoji="0" lang="en-US" sz="6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標題 1"/>
          <p:cNvSpPr txBox="1">
            <a:spLocks/>
          </p:cNvSpPr>
          <p:nvPr/>
        </p:nvSpPr>
        <p:spPr>
          <a:xfrm>
            <a:off x="755576" y="2862064"/>
            <a:ext cx="831641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lvl="0">
              <a:spcBef>
                <a:spcPct val="0"/>
              </a:spcBef>
              <a:defRPr/>
            </a:pPr>
            <a:r>
              <a:rPr kumimoji="0" lang="zh-TW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姐姐都</a:t>
            </a:r>
            <a:r>
              <a:rPr kumimoji="0" lang="zh-TW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不</a:t>
            </a:r>
            <a:r>
              <a:rPr lang="zh-TW" altLang="en-US" sz="4000" dirty="0">
                <a:latin typeface="新細明體" panose="02020500000000000000" pitchFamily="18" charset="-120"/>
                <a:ea typeface="新細明體" panose="02020500000000000000" pitchFamily="18" charset="-120"/>
              </a:rPr>
              <a:t>擦乳液</a:t>
            </a:r>
            <a:r>
              <a:rPr kumimoji="0" lang="zh-TW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，</a:t>
            </a:r>
            <a:r>
              <a:rPr kumimoji="0" lang="zh-TW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所以皮膚</a:t>
            </a:r>
            <a:r>
              <a:rPr kumimoji="0" lang="zh-TW" altLang="en-US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越來越</a:t>
            </a:r>
            <a:r>
              <a:rPr kumimoji="0" lang="zh-TW" altLang="en-US" sz="4400" b="0" i="0" u="none" strike="sng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+mj-lt"/>
                <a:ea typeface="+mj-ea"/>
                <a:cs typeface="+mj-cs"/>
              </a:rPr>
              <a:t>變</a:t>
            </a:r>
            <a:r>
              <a:rPr kumimoji="0" lang="zh-TW" altLang="en-US" sz="4400" b="0" i="0" u="non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乾</a:t>
            </a:r>
            <a:r>
              <a:rPr kumimoji="0" lang="zh-TW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。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標題 1"/>
          <p:cNvSpPr txBox="1">
            <a:spLocks/>
          </p:cNvSpPr>
          <p:nvPr/>
        </p:nvSpPr>
        <p:spPr>
          <a:xfrm>
            <a:off x="755576" y="3942184"/>
            <a:ext cx="831641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4100" i="0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+mj-lt"/>
                <a:ea typeface="+mj-ea"/>
                <a:cs typeface="+mj-cs"/>
              </a:rPr>
              <a:t>問題</a:t>
            </a:r>
            <a:r>
              <a:rPr kumimoji="0" lang="zh-TW" altLang="en-US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越來越</a:t>
            </a:r>
            <a:r>
              <a:rPr kumimoji="0" lang="zh-TW" altLang="en-US" sz="4100" i="0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+mj-lt"/>
                <a:ea typeface="+mj-ea"/>
                <a:cs typeface="+mj-cs"/>
              </a:rPr>
              <a:t>很嚴重了</a:t>
            </a:r>
            <a:r>
              <a:rPr kumimoji="0" lang="zh-TW" altLang="en-US" sz="4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。</a:t>
            </a:r>
            <a:endParaRPr kumimoji="0" lang="en-US" sz="4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內容版面配置區 2"/>
          <p:cNvSpPr txBox="1">
            <a:spLocks/>
          </p:cNvSpPr>
          <p:nvPr/>
        </p:nvSpPr>
        <p:spPr>
          <a:xfrm>
            <a:off x="35496" y="3976465"/>
            <a:ext cx="1071736" cy="9647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TW" sz="6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X</a:t>
            </a:r>
            <a:endParaRPr kumimoji="0" lang="en-US" sz="6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標題 1"/>
          <p:cNvSpPr txBox="1">
            <a:spLocks/>
          </p:cNvSpPr>
          <p:nvPr/>
        </p:nvSpPr>
        <p:spPr>
          <a:xfrm>
            <a:off x="792088" y="5445224"/>
            <a:ext cx="8532440" cy="1728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</a:pPr>
            <a:r>
              <a:rPr kumimoji="0" lang="zh-TW" altLang="en-US" sz="4400" i="0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+mj-lt"/>
                <a:ea typeface="+mj-ea"/>
                <a:cs typeface="+mj-cs"/>
              </a:rPr>
              <a:t>問題</a:t>
            </a:r>
            <a:r>
              <a:rPr kumimoji="0" lang="zh-TW" altLang="en-US" sz="49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越來越</a:t>
            </a:r>
            <a:r>
              <a:rPr kumimoji="0" lang="zh-TW" altLang="en-US" sz="4400" i="0" strike="sng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+mj-lt"/>
                <a:ea typeface="+mj-ea"/>
                <a:cs typeface="+mj-cs"/>
              </a:rPr>
              <a:t>很</a:t>
            </a:r>
            <a:r>
              <a:rPr kumimoji="0" lang="zh-TW" altLang="en-US" sz="4400" i="0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+mj-lt"/>
                <a:ea typeface="+mj-ea"/>
                <a:cs typeface="+mj-cs"/>
              </a:rPr>
              <a:t>嚴重了</a:t>
            </a:r>
            <a:r>
              <a:rPr lang="zh-TW" altLang="en-US" sz="4100" dirty="0" smtClean="0"/>
              <a:t>。</a:t>
            </a:r>
            <a:endParaRPr lang="en-US" altLang="zh-TW" sz="4100" dirty="0" smtClean="0"/>
          </a:p>
          <a:p>
            <a:pPr>
              <a:spcBef>
                <a:spcPct val="0"/>
              </a:spcBef>
            </a:pPr>
            <a:r>
              <a:rPr lang="zh-TW" altLang="en-US" sz="3600" dirty="0" smtClean="0">
                <a:latin typeface="+mj-ea"/>
              </a:rPr>
              <a:t>                         </a:t>
            </a:r>
            <a:r>
              <a:rPr lang="en-US" altLang="zh-TW" sz="3600" dirty="0" smtClean="0">
                <a:latin typeface="+mj-ea"/>
              </a:rPr>
              <a:t>(</a:t>
            </a:r>
            <a:r>
              <a:rPr lang="zh-TW" altLang="en-US" sz="3600" dirty="0" smtClean="0">
                <a:latin typeface="+mj-ea"/>
              </a:rPr>
              <a:t>不能用表示程度的副詞。</a:t>
            </a:r>
            <a:r>
              <a:rPr lang="en-US" altLang="zh-TW" sz="3600" dirty="0" smtClean="0">
                <a:latin typeface="+mj-ea"/>
              </a:rPr>
              <a:t>)</a:t>
            </a:r>
            <a:endParaRPr lang="en-US" sz="3600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標題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S+</a:t>
            </a:r>
            <a:r>
              <a:rPr kumimoji="0" lang="zh-TW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越來越</a:t>
            </a:r>
            <a:r>
              <a:rPr kumimoji="0" lang="en-US" altLang="zh-TW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+adj. /</a:t>
            </a:r>
            <a:r>
              <a:rPr kumimoji="0" lang="en-US" altLang="zh-TW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stative</a:t>
            </a:r>
            <a:r>
              <a:rPr kumimoji="0" lang="en-US" altLang="zh-TW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verb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成語、常用語小複習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2286000" y="1556792"/>
            <a:ext cx="538234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48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1.	</a:t>
            </a:r>
            <a:r>
              <a:rPr lang="zh-TW" altLang="en-US" sz="48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萬事如意（</a:t>
            </a:r>
            <a:r>
              <a:rPr lang="en-US" altLang="zh-TW" sz="48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8-3</a:t>
            </a:r>
            <a:r>
              <a:rPr lang="zh-TW" altLang="en-US" sz="48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）</a:t>
            </a:r>
          </a:p>
          <a:p>
            <a:r>
              <a:rPr lang="en-US" altLang="zh-TW" sz="48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2</a:t>
            </a:r>
            <a:r>
              <a:rPr lang="en-US" altLang="zh-TW" sz="48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.</a:t>
            </a:r>
            <a:r>
              <a:rPr lang="zh-TW" altLang="en-US" sz="48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風</a:t>
            </a:r>
            <a:r>
              <a:rPr lang="zh-TW" altLang="en-US" sz="48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雪交加（</a:t>
            </a:r>
            <a:r>
              <a:rPr lang="en-US" altLang="zh-TW" sz="48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6</a:t>
            </a:r>
            <a:r>
              <a:rPr lang="zh-TW" altLang="en-US" sz="48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）</a:t>
            </a:r>
          </a:p>
          <a:p>
            <a:r>
              <a:rPr lang="en-US" altLang="zh-TW" sz="48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3</a:t>
            </a:r>
            <a:r>
              <a:rPr lang="en-US" altLang="zh-TW" sz="48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.</a:t>
            </a:r>
            <a:r>
              <a:rPr lang="zh-TW" altLang="en-US" sz="48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喜</a:t>
            </a:r>
            <a:r>
              <a:rPr lang="zh-TW" altLang="en-US" sz="48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氣洋洋（</a:t>
            </a:r>
            <a:r>
              <a:rPr lang="en-US" altLang="zh-TW" sz="48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7</a:t>
            </a:r>
            <a:r>
              <a:rPr lang="zh-TW" altLang="en-US" sz="48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）</a:t>
            </a:r>
          </a:p>
          <a:p>
            <a:r>
              <a:rPr lang="en-US" altLang="zh-TW" sz="48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4</a:t>
            </a:r>
            <a:r>
              <a:rPr lang="en-US" altLang="zh-TW" sz="48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.</a:t>
            </a:r>
            <a:r>
              <a:rPr lang="zh-TW" altLang="en-US" sz="48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春</a:t>
            </a:r>
            <a:r>
              <a:rPr lang="zh-TW" altLang="en-US" sz="48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暖花開（</a:t>
            </a:r>
            <a:r>
              <a:rPr lang="en-US" altLang="zh-TW" sz="48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6</a:t>
            </a:r>
            <a:r>
              <a:rPr lang="zh-TW" altLang="en-US" sz="48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）</a:t>
            </a:r>
          </a:p>
          <a:p>
            <a:r>
              <a:rPr lang="en-US" altLang="zh-TW" sz="48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5</a:t>
            </a:r>
            <a:r>
              <a:rPr lang="en-US" altLang="zh-TW" sz="48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.</a:t>
            </a:r>
            <a:r>
              <a:rPr lang="zh-TW" altLang="en-US" sz="48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滿</a:t>
            </a:r>
            <a:r>
              <a:rPr lang="zh-TW" altLang="en-US" sz="48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園春色（</a:t>
            </a:r>
            <a:r>
              <a:rPr lang="en-US" altLang="zh-TW" sz="48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6</a:t>
            </a:r>
            <a:r>
              <a:rPr lang="zh-TW" altLang="en-US" sz="48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）</a:t>
            </a:r>
          </a:p>
          <a:p>
            <a:r>
              <a:rPr lang="en-US" altLang="zh-TW" sz="48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6</a:t>
            </a:r>
            <a:r>
              <a:rPr lang="en-US" altLang="zh-TW" sz="48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.</a:t>
            </a:r>
            <a:r>
              <a:rPr lang="zh-TW" altLang="en-US" sz="48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不</a:t>
            </a:r>
            <a:r>
              <a:rPr lang="zh-TW" altLang="en-US" sz="48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聲不響（</a:t>
            </a:r>
            <a:r>
              <a:rPr lang="en-US" altLang="zh-TW" sz="48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6</a:t>
            </a:r>
            <a:r>
              <a:rPr lang="zh-TW" altLang="en-US" sz="48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）</a:t>
            </a:r>
            <a:endParaRPr lang="en-US" sz="48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3891594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風雪交加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628800"/>
            <a:ext cx="6624736" cy="4492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53841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16323</TotalTime>
  <Words>663</Words>
  <Application>Microsoft Office PowerPoint</Application>
  <PresentationFormat>On-screen Show (4:3)</PresentationFormat>
  <Paragraphs>70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佈景主題</vt:lpstr>
      <vt:lpstr>PowerPoint Presentation</vt:lpstr>
      <vt:lpstr>再和又的分辨</vt:lpstr>
      <vt:lpstr>PowerPoint Presentation</vt:lpstr>
      <vt:lpstr>S/topic +越+action verb/adj.+越+adj.</vt:lpstr>
      <vt:lpstr>S/topic +越+action verb/adj.+越+adj.</vt:lpstr>
      <vt:lpstr>S+越來越+adj. /stative verb</vt:lpstr>
      <vt:lpstr>姐姐都不擦乳液，所以皮膚越來越變乾。</vt:lpstr>
      <vt:lpstr>成語、常用語小複習</vt:lpstr>
      <vt:lpstr>風雪交加</vt:lpstr>
      <vt:lpstr>喜氣洋洋</vt:lpstr>
      <vt:lpstr>春暖花開</vt:lpstr>
      <vt:lpstr>滿園春色</vt:lpstr>
      <vt:lpstr>不聲不響</vt:lpstr>
      <vt:lpstr>PowerPoint Presentation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Elaine</dc:creator>
  <cp:lastModifiedBy>Yali Li</cp:lastModifiedBy>
  <cp:revision>273</cp:revision>
  <dcterms:created xsi:type="dcterms:W3CDTF">2015-05-08T03:13:01Z</dcterms:created>
  <dcterms:modified xsi:type="dcterms:W3CDTF">2020-10-15T23:52:30Z</dcterms:modified>
</cp:coreProperties>
</file>